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92" r:id="rId14"/>
    <p:sldId id="293" r:id="rId15"/>
    <p:sldId id="294" r:id="rId16"/>
    <p:sldId id="295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96" r:id="rId27"/>
    <p:sldId id="277" r:id="rId28"/>
    <p:sldId id="278" r:id="rId29"/>
    <p:sldId id="297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710"/>
  </p:normalViewPr>
  <p:slideViewPr>
    <p:cSldViewPr snapToGrid="0">
      <p:cViewPr varScale="1">
        <p:scale>
          <a:sx n="113" d="100"/>
          <a:sy n="113" d="100"/>
        </p:scale>
        <p:origin x="5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5C618D-544C-BA40-9567-491CE7EE7BFB}" type="datetimeFigureOut">
              <a:rPr lang="fr-FR" smtClean="0"/>
              <a:t>14/10/2022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CDF201-752A-5D4E-A584-048FB1EF44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3437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B9CA4A-C2C0-CFC0-F499-A2EB16B5C9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1DECA89-96B4-062B-B4A6-17D433F823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610A94A-1A4A-CD4E-8BF2-AC34989B6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7D90A-9AA5-1443-A768-4D936AD0DECA}" type="datetimeFigureOut">
              <a:rPr lang="fr-FR" smtClean="0"/>
              <a:t>14/10/2022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91F9D20-19CD-38FB-0A15-8BCEADB87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0A662C6-789A-F527-C970-7480A4606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4598E-3F4E-E94A-8120-64CFE784C9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5077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E03F90-0F30-4369-6BB6-EADB404EE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C35604E-DF66-4333-4D32-E7EAF108BC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B145973-1F66-607A-9906-B20CACF4A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7D90A-9AA5-1443-A768-4D936AD0DECA}" type="datetimeFigureOut">
              <a:rPr lang="fr-FR" smtClean="0"/>
              <a:t>14/10/2022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0BD0816-2199-81A9-BC15-70A6A4D6B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5109794-A7C8-CA6A-8DB9-94312E3C6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4598E-3F4E-E94A-8120-64CFE784C9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6385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B2B7CB6-3CD0-B98A-03ED-4F92A740F9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741E9E4-18BB-D75A-8E66-B843A08021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C98890D-623D-096F-497D-E03E809C1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7D90A-9AA5-1443-A768-4D936AD0DECA}" type="datetimeFigureOut">
              <a:rPr lang="fr-FR" smtClean="0"/>
              <a:t>14/10/2022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DD43931-7AF8-5EBD-B59E-401842EBF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571F426-80D2-9371-548D-BE854D90D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4598E-3F4E-E94A-8120-64CFE784C9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2421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243777-235A-9075-9909-1819A9384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9ABBA2C-D8C1-4A52-1441-E70A3607CC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B08D147-8258-0CD3-3A33-3E4EC327B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7D90A-9AA5-1443-A768-4D936AD0DECA}" type="datetimeFigureOut">
              <a:rPr lang="fr-FR" smtClean="0"/>
              <a:t>14/10/2022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A38690B-903D-7A89-1182-A28B6DC4D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64C5804-A549-09B2-0859-CDA26321F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4598E-3F4E-E94A-8120-64CFE784C9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3724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D3D51D-7E64-C87C-A810-E46A40CBD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2B14030-EB01-8CD5-E2B7-8294319D50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D99D343-FA3C-EB68-CA6C-6CA1E5C9A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7D90A-9AA5-1443-A768-4D936AD0DECA}" type="datetimeFigureOut">
              <a:rPr lang="fr-FR" smtClean="0"/>
              <a:t>14/10/2022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75B9C17-FD5C-D834-8959-5934C9EA8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02C046D-2BFB-3037-656F-27976C217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4598E-3F4E-E94A-8120-64CFE784C9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2079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E071D1-AE78-EA37-4A57-0AED2E91C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9A98E0D-F097-A069-7CBB-70FBCE94B9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10A7C8C-AF41-462B-FAF9-4B23616BE8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4360EE2-083A-2D8C-C137-135EB3844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7D90A-9AA5-1443-A768-4D936AD0DECA}" type="datetimeFigureOut">
              <a:rPr lang="fr-FR" smtClean="0"/>
              <a:t>14/10/2022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1B53BE4-5435-1335-4CD8-534B839A4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34F16FF-B9BB-7BE3-B48C-0B64E259D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4598E-3F4E-E94A-8120-64CFE784C9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9242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1D250B-6972-34A4-A933-72BC1D51E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94ED4AF-41C7-7C09-5BE6-816721CC20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3B48EB6-703A-98A2-4924-51E4090D37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ED326D4-440B-603D-68F8-AC260DB5C3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1BA0E93-32E0-A8F6-0300-C22FAF29C3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991695F-9700-6663-701F-D58AEA3A6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7D90A-9AA5-1443-A768-4D936AD0DECA}" type="datetimeFigureOut">
              <a:rPr lang="fr-FR" smtClean="0"/>
              <a:t>14/10/2022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7E2FEEC-442A-FD82-5373-93F088F6F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63CAD83-5264-C132-7613-D2525334F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4598E-3F4E-E94A-8120-64CFE784C9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5439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48132E-DEC1-D6F1-53F0-65330D61E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895F9EC-DBF7-3E9E-4B1F-30CC8849A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7D90A-9AA5-1443-A768-4D936AD0DECA}" type="datetimeFigureOut">
              <a:rPr lang="fr-FR" smtClean="0"/>
              <a:t>14/10/2022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10C3523-84ED-ED77-998A-D2C097132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F4F5F7E-A81F-BD01-BCA8-662DC31B6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4598E-3F4E-E94A-8120-64CFE784C9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3470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C8851E2-F8BB-C289-81B4-C6D4CC10A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7D90A-9AA5-1443-A768-4D936AD0DECA}" type="datetimeFigureOut">
              <a:rPr lang="fr-FR" smtClean="0"/>
              <a:t>14/10/2022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B71679B-5BE2-658F-436A-DB208C209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E522A6C-F1A8-B34C-54E9-89C9C775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4598E-3F4E-E94A-8120-64CFE784C9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178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E4776C-2200-62A4-9D33-7280820D9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E37DBFF-DAAC-72AF-8251-F5C8089D53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CD0C2A0-4FF9-050A-33F3-D161055C12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C00F533-D334-64A8-8C97-58889C789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7D90A-9AA5-1443-A768-4D936AD0DECA}" type="datetimeFigureOut">
              <a:rPr lang="fr-FR" smtClean="0"/>
              <a:t>14/10/2022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C7D0AC7-6BD6-8798-C215-5F5F93A91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30308D0-3E02-6D2E-8D13-2CFB3418D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4598E-3F4E-E94A-8120-64CFE784C9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4109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0D6232-A3DB-2928-A982-D37C7CC34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B5E09F7-D85F-CD3C-F44A-0DB39EF5FC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DBF02FC-6043-3545-0B15-3C4DA5C65F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8EA6337-0549-164E-D20C-90E7C1977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7D90A-9AA5-1443-A768-4D936AD0DECA}" type="datetimeFigureOut">
              <a:rPr lang="fr-FR" smtClean="0"/>
              <a:t>14/10/2022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CCB5534-6938-D9B9-8AED-D63D89EE8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3C94A47-1CA1-6780-1E9F-23A35175C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4598E-3F4E-E94A-8120-64CFE784C9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6191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95A6C88-F2D9-F7F5-08EC-4256D08A8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D4406B4-91C2-5CCD-BAF6-B1A7DF1E99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9CDCAE4-E245-29F2-9F8B-F2E5494E4B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D7D90A-9AA5-1443-A768-4D936AD0DECA}" type="datetimeFigureOut">
              <a:rPr lang="fr-FR" smtClean="0"/>
              <a:t>14/10/2022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0D52A72-20F9-2D60-3DD4-0AAA6BAAAF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56D2E1A-FDAF-5EEE-B990-3A3BD01880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E4598E-3F4E-E94A-8120-64CFE784C9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8097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8CC075-371C-D54A-75B0-9A53F08E78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 </a:t>
            </a:r>
            <a:br>
              <a:rPr lang="fr-FR" dirty="0"/>
            </a:br>
            <a:r>
              <a:rPr lang="fr-FR" sz="5300" b="1" dirty="0">
                <a:solidFill>
                  <a:srgbClr val="00B050"/>
                </a:solidFill>
              </a:rPr>
              <a:t>D E A </a:t>
            </a:r>
            <a:br>
              <a:rPr lang="fr-FR" sz="5300" b="1" dirty="0">
                <a:solidFill>
                  <a:srgbClr val="00B050"/>
                </a:solidFill>
              </a:rPr>
            </a:br>
            <a:r>
              <a:rPr lang="fr-FR" sz="3200" b="1" dirty="0">
                <a:solidFill>
                  <a:srgbClr val="00B050"/>
                </a:solidFill>
              </a:rPr>
              <a:t>Dardilly Environnement et Avenir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92F77D4-39FE-7102-2F12-CAAD49CD67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sz="3600" dirty="0">
                <a:solidFill>
                  <a:schemeClr val="accent1"/>
                </a:solidFill>
              </a:rPr>
              <a:t>VOYAGE ANNIVERSAIRE </a:t>
            </a:r>
            <a:br>
              <a:rPr lang="fr-FR" sz="3600" dirty="0">
                <a:solidFill>
                  <a:schemeClr val="accent1"/>
                </a:solidFill>
              </a:rPr>
            </a:br>
            <a:r>
              <a:rPr lang="fr-FR" sz="3600" dirty="0">
                <a:solidFill>
                  <a:schemeClr val="accent1"/>
                </a:solidFill>
              </a:rPr>
              <a:t>30 ans </a:t>
            </a:r>
          </a:p>
          <a:p>
            <a:r>
              <a:rPr lang="fr-FR" sz="3600" dirty="0">
                <a:solidFill>
                  <a:schemeClr val="accent1"/>
                </a:solidFill>
              </a:rPr>
              <a:t>DE FIL EN FIL </a:t>
            </a:r>
            <a:br>
              <a:rPr lang="fr-FR" sz="3600" dirty="0">
                <a:solidFill>
                  <a:schemeClr val="accent1"/>
                </a:solidFill>
              </a:rPr>
            </a:br>
            <a:r>
              <a:rPr lang="fr-FR" sz="3600" dirty="0">
                <a:solidFill>
                  <a:schemeClr val="accent1"/>
                </a:solidFill>
              </a:rPr>
              <a:t>16 septembre 2022</a:t>
            </a:r>
          </a:p>
        </p:txBody>
      </p:sp>
      <p:pic>
        <p:nvPicPr>
          <p:cNvPr id="4" name="09 The River.mp3" descr="09 The River.mp3">
            <a:hlinkClick r:id="" action="ppaction://media"/>
            <a:extLst>
              <a:ext uri="{FF2B5EF4-FFF2-40B4-BE49-F238E27FC236}">
                <a16:creationId xmlns:a16="http://schemas.microsoft.com/office/drawing/2014/main" id="{E9BC9559-198A-F304-9368-68D44B3BF3C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73843" y="88234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27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0690"/>
    </mc:Choice>
    <mc:Fallback xmlns="">
      <p:transition spd="slow" advTm="10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3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73EAE9-8F42-D338-0944-7348007BD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800" b="1" dirty="0"/>
              <a:t>Du papillon au tissu de soie, en passant par le mûrier du vers à soie.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E5F9F57-E9C1-F1B1-E026-C084D623C40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815" y="3507917"/>
            <a:ext cx="3856059" cy="289204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3D7E6EB-337E-8DC6-D2CB-3CE03BE8855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7455" y="1868010"/>
            <a:ext cx="3373840" cy="2529330"/>
          </a:xfrm>
          <a:prstGeom prst="rect">
            <a:avLst/>
          </a:prstGeom>
        </p:spPr>
      </p:pic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84FBCD1F-1C10-B87E-B76B-4A9282947F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110" y="3429000"/>
            <a:ext cx="3965825" cy="2970962"/>
          </a:xfrm>
        </p:spPr>
      </p:pic>
    </p:spTree>
    <p:extLst>
      <p:ext uri="{BB962C8B-B14F-4D97-AF65-F5344CB8AC3E}">
        <p14:creationId xmlns:p14="http://schemas.microsoft.com/office/powerpoint/2010/main" val="24235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34"/>
    </mc:Choice>
    <mc:Fallback xmlns="">
      <p:transition spd="slow" advTm="7734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1BCEFE-FC7E-21A1-5BCF-501143F94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800" b="1" dirty="0"/>
              <a:t>Repiqueuse de papier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D9B53339-1762-4964-93B6-341E7AC14C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9207" y="1625157"/>
            <a:ext cx="3653586" cy="4867718"/>
          </a:xfrm>
        </p:spPr>
      </p:pic>
    </p:spTree>
    <p:extLst>
      <p:ext uri="{BB962C8B-B14F-4D97-AF65-F5344CB8AC3E}">
        <p14:creationId xmlns:p14="http://schemas.microsoft.com/office/powerpoint/2010/main" val="71645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76"/>
    </mc:Choice>
    <mc:Fallback xmlns="">
      <p:transition spd="slow" advTm="6376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8B9591-2967-2527-9F3E-8F4666129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800" b="1" dirty="0"/>
              <a:t>Espace Joseph Marie Jacquard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7568A10-0B5B-33E8-10D2-485BC36E07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866722"/>
            <a:ext cx="3497494" cy="4659970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512D03F-4CDC-359D-724C-CA08AD0691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921" y="1862055"/>
            <a:ext cx="3497494" cy="466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90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45"/>
    </mc:Choice>
    <mc:Fallback xmlns="">
      <p:transition spd="slow" advTm="8145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76B296-3DE8-47C5-E479-3D66A6C7F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800" b="1" dirty="0"/>
              <a:t>Photo Annie B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8A68229-F8FC-E5F1-D997-FB72283B61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9635" y="1923327"/>
            <a:ext cx="6092730" cy="4569548"/>
          </a:xfrm>
        </p:spPr>
      </p:pic>
    </p:spTree>
    <p:extLst>
      <p:ext uri="{BB962C8B-B14F-4D97-AF65-F5344CB8AC3E}">
        <p14:creationId xmlns:p14="http://schemas.microsoft.com/office/powerpoint/2010/main" val="101366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73"/>
    </mc:Choice>
    <mc:Fallback xmlns="">
      <p:transition spd="slow" advTm="5573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078283-7284-C291-A6D3-4E18C6F02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800" b="1" dirty="0"/>
              <a:t>Photos Annie B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BEC37674-DCBC-D7F2-29D2-87D56CA846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003219"/>
            <a:ext cx="4884506" cy="4219687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28EF598-B059-BA44-0435-07FC9B34C37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9296" y="2003219"/>
            <a:ext cx="5626249" cy="421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72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17"/>
    </mc:Choice>
    <mc:Fallback xmlns="">
      <p:transition spd="slow" advTm="7217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0FDC4C-95CE-9C96-B919-7E278440F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800" b="1" dirty="0"/>
              <a:t>Photos Annie B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5B1DA13-3CB4-FDC6-105C-EA703764D9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143" y="1859622"/>
            <a:ext cx="5442245" cy="4081684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84AC0EF-862A-7DBF-1F23-E4D608D9051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9612" y="1859622"/>
            <a:ext cx="5442245" cy="408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80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30"/>
    </mc:Choice>
    <mc:Fallback xmlns="">
      <p:transition spd="slow" advTm="683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96938F-60D3-7D0B-7370-E74F4177B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800" b="1" dirty="0"/>
              <a:t>Photo Annie B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A0C66A8-25B9-697D-AEF8-2C3B5FF475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4738" y="1780982"/>
            <a:ext cx="6282524" cy="4711893"/>
          </a:xfrm>
        </p:spPr>
      </p:pic>
    </p:spTree>
    <p:extLst>
      <p:ext uri="{BB962C8B-B14F-4D97-AF65-F5344CB8AC3E}">
        <p14:creationId xmlns:p14="http://schemas.microsoft.com/office/powerpoint/2010/main" val="151217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74"/>
    </mc:Choice>
    <mc:Fallback xmlns="">
      <p:transition spd="slow" advTm="5774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4F9DA3-0879-3414-6F1E-E2DC3ECC8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800" b="1" dirty="0"/>
              <a:t>Métier à bras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0D396E7-6F47-D7E3-72AF-1C35BAE704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9537" y="1690688"/>
            <a:ext cx="6432925" cy="4822786"/>
          </a:xfrm>
        </p:spPr>
      </p:pic>
    </p:spTree>
    <p:extLst>
      <p:ext uri="{BB962C8B-B14F-4D97-AF65-F5344CB8AC3E}">
        <p14:creationId xmlns:p14="http://schemas.microsoft.com/office/powerpoint/2010/main" val="134690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71"/>
    </mc:Choice>
    <mc:Fallback xmlns="">
      <p:transition spd="slow" advTm="577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A0F3F3-E4F1-47B7-8C09-CD1001BF7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800" b="1" dirty="0"/>
              <a:t>Explication du métier à bras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8A430B5-BA12-12C8-1317-2B2DAB8C3F5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724" y="2144943"/>
            <a:ext cx="5610883" cy="4206680"/>
          </a:xfrm>
          <a:prstGeom prst="rect">
            <a:avLst/>
          </a:prstGeom>
        </p:spPr>
      </p:pic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8499C76D-2569-B31D-3E30-028E269E44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475" y="2144943"/>
            <a:ext cx="5606525" cy="4206680"/>
          </a:xfrm>
        </p:spPr>
      </p:pic>
    </p:spTree>
    <p:extLst>
      <p:ext uri="{BB962C8B-B14F-4D97-AF65-F5344CB8AC3E}">
        <p14:creationId xmlns:p14="http://schemas.microsoft.com/office/powerpoint/2010/main" val="167412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38"/>
    </mc:Choice>
    <mc:Fallback xmlns="">
      <p:transition spd="slow" advTm="6738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E382C2-8BEC-1756-1777-59A6A550D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800" b="1" dirty="0"/>
              <a:t>Cartes perforées sur métier à tisser </a:t>
            </a:r>
            <a:r>
              <a:rPr lang="fr-FR" sz="2800" b="1" dirty="0" err="1"/>
              <a:t>Bruyére</a:t>
            </a:r>
            <a:r>
              <a:rPr lang="fr-FR" sz="2800" b="1" dirty="0"/>
              <a:t> &amp; </a:t>
            </a:r>
            <a:r>
              <a:rPr lang="fr-FR" sz="2800" b="1" dirty="0" err="1"/>
              <a:t>Lanzet</a:t>
            </a:r>
            <a:r>
              <a:rPr lang="fr-FR" sz="2800" b="1" dirty="0"/>
              <a:t> </a:t>
            </a:r>
            <a:br>
              <a:rPr lang="fr-FR" sz="2800" b="1" dirty="0"/>
            </a:br>
            <a:r>
              <a:rPr lang="fr-FR" sz="2800" b="1" dirty="0"/>
              <a:t>de 1929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5460CAA-9995-7291-1978-4C7661C1BC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1612" y="1869838"/>
            <a:ext cx="6168776" cy="4623037"/>
          </a:xfrm>
        </p:spPr>
      </p:pic>
    </p:spTree>
    <p:extLst>
      <p:ext uri="{BB962C8B-B14F-4D97-AF65-F5344CB8AC3E}">
        <p14:creationId xmlns:p14="http://schemas.microsoft.com/office/powerpoint/2010/main" val="104275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18"/>
    </mc:Choice>
    <mc:Fallback xmlns="">
      <p:transition spd="slow" advTm="5118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B38B6D-4AF9-5F52-A31F-4FDC19DDE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Départ pour Bussières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F13EE3C-C6F8-443F-C7C9-717F85149B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8400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40"/>
    </mc:Choice>
    <mc:Fallback xmlns="">
      <p:transition spd="slow" advTm="604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422A59-CB22-49B4-1BAE-D4856707E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800" b="1" dirty="0"/>
              <a:t>Explications de notre guide sur un autre métier à tisser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640638F-6BC0-A30E-C26B-97DD96BCBA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212184"/>
            <a:ext cx="5241610" cy="3931208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7C835BE-FFBB-DDB6-8F56-82890A5E365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7482" y="1690688"/>
            <a:ext cx="3726318" cy="497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01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31"/>
    </mc:Choice>
    <mc:Fallback xmlns="">
      <p:transition spd="slow" advTm="583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E4357A-1F01-EC2E-A1BB-548C08BC5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800" b="1" dirty="0"/>
              <a:t>Démonstration……….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3F2B671-8F70-8D18-363B-4F931EA70B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739685"/>
            <a:ext cx="3306826" cy="2479247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356E3B6-B4E7-8339-8C1B-8C57E7871C5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6448" y="3743148"/>
            <a:ext cx="3400746" cy="254745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6356B45-5FBD-4904-20A0-F264A6E7E55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8616" y="1859623"/>
            <a:ext cx="3645184" cy="273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02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37"/>
    </mc:Choice>
    <mc:Fallback xmlns="">
      <p:transition spd="slow" advTm="7737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0DDE9E-B279-24B9-88C8-5A6F26555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800" b="1" dirty="0"/>
              <a:t>Résultat obtenu 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411DFB07-0A5A-1DE4-0044-DA99A44419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7232" y="1825625"/>
            <a:ext cx="5797536" cy="4351338"/>
          </a:xfrm>
        </p:spPr>
      </p:pic>
    </p:spTree>
    <p:extLst>
      <p:ext uri="{BB962C8B-B14F-4D97-AF65-F5344CB8AC3E}">
        <p14:creationId xmlns:p14="http://schemas.microsoft.com/office/powerpoint/2010/main" val="374154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77"/>
    </mc:Choice>
    <mc:Fallback xmlns="">
      <p:transition spd="slow" advTm="5077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ACF97E-D99D-622F-2DE5-13D8DF669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800" b="1" dirty="0"/>
              <a:t>De fil en fil et de bobine en bobine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078E7D5-FFF3-E4DD-D6CD-85C904EDE0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511" y="2188397"/>
            <a:ext cx="5280935" cy="3960702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D5DB8F7-FE18-5C53-056A-5F9358250BB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555" y="2188398"/>
            <a:ext cx="5282796" cy="396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96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20"/>
    </mc:Choice>
    <mc:Fallback xmlns="">
      <p:transition spd="slow" advTm="532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EEC17F-97F1-642D-26D0-EA338CA66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2800" b="1" dirty="0"/>
              <a:t>Attention la navette se déplace très vite…..</a:t>
            </a:r>
            <a:br>
              <a:rPr lang="fr-FR" dirty="0"/>
            </a:br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C52FDB3-3B49-519D-D887-DDBF02EA4F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079" y="1690688"/>
            <a:ext cx="3240640" cy="2429625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CF69539-2400-B677-3F63-37F583AD00C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5679" y="1690688"/>
            <a:ext cx="3240642" cy="242962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B3A6BEA-474D-FBC7-0F4B-C78873BEBE8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9614" y="1690688"/>
            <a:ext cx="3238307" cy="242962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5D9F126-67F5-C17F-81B8-78E677D1162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079" y="4338433"/>
            <a:ext cx="3240640" cy="242868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5D96CF7-6D98-3CEB-1C61-AE32E70DE6F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214" y="4336637"/>
            <a:ext cx="3240640" cy="243048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5124C60-57AD-D423-D0F8-069A5CDD90A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3160" y="4338433"/>
            <a:ext cx="3240640" cy="243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34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4"/>
    </mc:Choice>
    <mc:Fallback xmlns="">
      <p:transition spd="slow" advTm="8554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741817-0C20-3DB9-6E94-BFCE36170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800" b="1" dirty="0"/>
              <a:t>Direction le restaurant…Les pierres folles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C5437F1-AF8F-A72B-D411-222FC0CD5D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7991" y="1825624"/>
            <a:ext cx="6447553" cy="4837913"/>
          </a:xfrm>
        </p:spPr>
      </p:pic>
    </p:spTree>
    <p:extLst>
      <p:ext uri="{BB962C8B-B14F-4D97-AF65-F5344CB8AC3E}">
        <p14:creationId xmlns:p14="http://schemas.microsoft.com/office/powerpoint/2010/main" val="393408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51"/>
    </mc:Choice>
    <mc:Fallback xmlns="">
      <p:transition spd="slow" advTm="5751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EC300F-C525-4555-AE00-EA424A99B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800" dirty="0"/>
              <a:t>Photo Michel G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716055D-2D7B-CBD9-0E45-A62003DB3D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6827" y="1885199"/>
            <a:ext cx="6381378" cy="4786034"/>
          </a:xfrm>
        </p:spPr>
      </p:pic>
    </p:spTree>
    <p:extLst>
      <p:ext uri="{BB962C8B-B14F-4D97-AF65-F5344CB8AC3E}">
        <p14:creationId xmlns:p14="http://schemas.microsoft.com/office/powerpoint/2010/main" val="135219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15"/>
    </mc:Choice>
    <mc:Fallback xmlns="">
      <p:transition spd="slow" advTm="4415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BB6DF7-9E6C-1FA0-1A44-B77E17901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63352"/>
          </a:xfrm>
        </p:spPr>
        <p:txBody>
          <a:bodyPr/>
          <a:lstStyle/>
          <a:p>
            <a:pPr algn="ctr"/>
            <a:r>
              <a:rPr lang="fr-FR" dirty="0"/>
              <a:t>  Les tables 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3C7F931-1493-02A9-E9FC-1C3EF09A08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600" y="1594349"/>
            <a:ext cx="3721818" cy="4964398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95E423D-81E3-CD0E-E4BA-39B76153788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6680" y="1592794"/>
            <a:ext cx="3721818" cy="496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20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71"/>
    </mc:Choice>
    <mc:Fallback xmlns="">
      <p:transition spd="slow" advTm="9171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DB16AD-E30D-DD46-93E2-96CA6E961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0119" y="365125"/>
            <a:ext cx="10515600" cy="1042435"/>
          </a:xfrm>
        </p:spPr>
        <p:txBody>
          <a:bodyPr/>
          <a:lstStyle/>
          <a:p>
            <a:r>
              <a:rPr lang="fr-FR" dirty="0"/>
              <a:t>suite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9EFA8DE-2926-C1B2-D21C-DA4D8FBD84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4647" y="1531471"/>
            <a:ext cx="3827234" cy="5104916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ED5B06D-6B93-7FCC-5151-1D31ABAD251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118" y="1531609"/>
            <a:ext cx="3827235" cy="510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90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40"/>
    </mc:Choice>
    <mc:Fallback xmlns="">
      <p:transition spd="slow" advTm="714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94C983-FF6D-AD1E-B543-30C992CAA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800" b="1" dirty="0"/>
              <a:t>Photo Michel G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9108A96-BFA4-B307-9E40-9B5C3A9B2F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108" y="1825625"/>
            <a:ext cx="6223000" cy="4667250"/>
          </a:xfrm>
        </p:spPr>
      </p:pic>
    </p:spTree>
    <p:extLst>
      <p:ext uri="{BB962C8B-B14F-4D97-AF65-F5344CB8AC3E}">
        <p14:creationId xmlns:p14="http://schemas.microsoft.com/office/powerpoint/2010/main" val="318713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55"/>
    </mc:Choice>
    <mc:Fallback xmlns="">
      <p:transition spd="slow" advTm="5255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F00E31-113A-277A-05FB-8B7F37CCA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800" b="1" dirty="0"/>
              <a:t>Direction musée du TISSAGE et de la SOIERIE.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AF044F3-0D8C-0B90-1B17-AD3AB7B56E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5290" y="2390704"/>
            <a:ext cx="4254873" cy="3189817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F45EE5F-033D-8602-1558-7DA6ACE8E0C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6299" y="2389365"/>
            <a:ext cx="4254874" cy="319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46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31"/>
    </mc:Choice>
    <mc:Fallback xmlns="">
      <p:transition spd="slow" advTm="8531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11CFBF-1A74-D260-7155-7F35E26BF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800" b="1" dirty="0"/>
              <a:t>Sur la Loire au Barrage de </a:t>
            </a:r>
            <a:r>
              <a:rPr lang="fr-FR" sz="2800" b="1" dirty="0" err="1"/>
              <a:t>Grangent</a:t>
            </a:r>
            <a:r>
              <a:rPr lang="fr-FR" sz="2800" b="1" dirty="0"/>
              <a:t> à St Victor sur Loire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C003764A-E48A-11E3-AD12-36CAB9ADA4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2036" y="1690688"/>
            <a:ext cx="6667928" cy="4999186"/>
          </a:xfrm>
        </p:spPr>
      </p:pic>
    </p:spTree>
    <p:extLst>
      <p:ext uri="{BB962C8B-B14F-4D97-AF65-F5344CB8AC3E}">
        <p14:creationId xmlns:p14="http://schemas.microsoft.com/office/powerpoint/2010/main" val="405713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98"/>
    </mc:Choice>
    <mc:Fallback xmlns="">
      <p:transition spd="slow" advTm="6098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D7214D-8634-9258-C3AC-F688A5485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800" b="1" dirty="0"/>
              <a:t>Le Chatelet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BB636EB4-3486-C107-55CE-4B22781C1B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1208" y="1730687"/>
            <a:ext cx="6349584" cy="4762188"/>
          </a:xfrm>
        </p:spPr>
      </p:pic>
    </p:spTree>
    <p:extLst>
      <p:ext uri="{BB962C8B-B14F-4D97-AF65-F5344CB8AC3E}">
        <p14:creationId xmlns:p14="http://schemas.microsoft.com/office/powerpoint/2010/main" val="149420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2"/>
    </mc:Choice>
    <mc:Fallback xmlns="">
      <p:transition spd="slow" advTm="5502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E48A60-2E99-DAAB-1983-008913B7C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800" b="1" dirty="0"/>
              <a:t>Eglise de l’ermitage du Val-Jésus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4A3AC6C4-596D-2FDA-C3E8-84B8DC1B7B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6144" y="1690688"/>
            <a:ext cx="6400628" cy="4802187"/>
          </a:xfrm>
        </p:spPr>
      </p:pic>
    </p:spTree>
    <p:extLst>
      <p:ext uri="{BB962C8B-B14F-4D97-AF65-F5344CB8AC3E}">
        <p14:creationId xmlns:p14="http://schemas.microsoft.com/office/powerpoint/2010/main" val="96910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21"/>
    </mc:Choice>
    <mc:Fallback xmlns="">
      <p:transition spd="slow" advTm="5421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E98589-3E21-A90D-16B7-F4978A385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2800" b="1" dirty="0">
                <a:solidFill>
                  <a:srgbClr val="202124"/>
                </a:solidFill>
              </a:rPr>
              <a:t>Le </a:t>
            </a:r>
            <a:r>
              <a:rPr lang="fr-FR" sz="2800" b="1" i="0" dirty="0">
                <a:solidFill>
                  <a:srgbClr val="202124"/>
                </a:solidFill>
                <a:effectLst/>
              </a:rPr>
              <a:t>Château d'</a:t>
            </a:r>
            <a:r>
              <a:rPr lang="fr-FR" sz="2800" b="1" i="0" dirty="0" err="1">
                <a:solidFill>
                  <a:srgbClr val="202124"/>
                </a:solidFill>
                <a:effectLst/>
              </a:rPr>
              <a:t>Essalois</a:t>
            </a:r>
            <a:r>
              <a:rPr lang="fr-FR" sz="2800" b="1" i="0" dirty="0">
                <a:solidFill>
                  <a:srgbClr val="202124"/>
                </a:solidFill>
                <a:effectLst/>
              </a:rPr>
              <a:t> à Chambles</a:t>
            </a:r>
            <a:br>
              <a:rPr lang="fr-FR" b="0" i="0" dirty="0">
                <a:solidFill>
                  <a:srgbClr val="202124"/>
                </a:solidFill>
                <a:effectLst/>
                <a:latin typeface="Google Sans"/>
              </a:rPr>
            </a:br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200741C-10D0-0C8A-6CD2-388E006B8A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107" y="1825624"/>
            <a:ext cx="6431777" cy="4823833"/>
          </a:xfrm>
        </p:spPr>
      </p:pic>
    </p:spTree>
    <p:extLst>
      <p:ext uri="{BB962C8B-B14F-4D97-AF65-F5344CB8AC3E}">
        <p14:creationId xmlns:p14="http://schemas.microsoft.com/office/powerpoint/2010/main" val="381152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9"/>
    </mc:Choice>
    <mc:Fallback xmlns="">
      <p:transition spd="slow" advTm="4889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4AD003-9259-7D2C-9F97-FFD8F6A00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800" b="1" dirty="0"/>
              <a:t>Le château de </a:t>
            </a:r>
            <a:r>
              <a:rPr lang="fr-FR" sz="2800" b="1" dirty="0" err="1"/>
              <a:t>Grangent</a:t>
            </a:r>
            <a:endParaRPr lang="fr-FR" sz="2800" b="1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9B4DFCA-7661-90A9-D353-25F8DB6B63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2423" y="1829397"/>
            <a:ext cx="6227154" cy="4663478"/>
          </a:xfrm>
        </p:spPr>
      </p:pic>
    </p:spTree>
    <p:extLst>
      <p:ext uri="{BB962C8B-B14F-4D97-AF65-F5344CB8AC3E}">
        <p14:creationId xmlns:p14="http://schemas.microsoft.com/office/powerpoint/2010/main" val="118793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41"/>
    </mc:Choice>
    <mc:Fallback xmlns="">
      <p:transition spd="slow" advTm="5541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10036C-1E73-F3C7-F9C3-17326867A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800" b="1" dirty="0"/>
              <a:t>Le mystère du rocher ,visage humain ou animal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2E6C41B-99F9-BABB-C33A-2F389DCF13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9191" y="1846173"/>
            <a:ext cx="6293617" cy="4722121"/>
          </a:xfrm>
        </p:spPr>
      </p:pic>
    </p:spTree>
    <p:extLst>
      <p:ext uri="{BB962C8B-B14F-4D97-AF65-F5344CB8AC3E}">
        <p14:creationId xmlns:p14="http://schemas.microsoft.com/office/powerpoint/2010/main" val="124975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2"/>
    </mc:Choice>
    <mc:Fallback xmlns="">
      <p:transition spd="slow" advTm="4812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1E0801-2561-1CC2-F3CC-E6E0F0E93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800" b="1" dirty="0"/>
              <a:t>Le barrage de </a:t>
            </a:r>
            <a:r>
              <a:rPr lang="fr-FR" sz="2800" b="1" dirty="0" err="1"/>
              <a:t>Grangent</a:t>
            </a:r>
            <a:endParaRPr lang="fr-FR" sz="2800" b="1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02E80C9-ABA6-7712-D496-413F7B4775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0685" y="1897545"/>
            <a:ext cx="6430629" cy="4819190"/>
          </a:xfrm>
        </p:spPr>
      </p:pic>
    </p:spTree>
    <p:extLst>
      <p:ext uri="{BB962C8B-B14F-4D97-AF65-F5344CB8AC3E}">
        <p14:creationId xmlns:p14="http://schemas.microsoft.com/office/powerpoint/2010/main" val="101495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47"/>
    </mc:Choice>
    <mc:Fallback xmlns="">
      <p:transition spd="slow" advTm="4747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284CD2-69F6-04C6-05B3-9757F0486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800" b="1" dirty="0"/>
              <a:t>L’arrière du château de </a:t>
            </a:r>
            <a:r>
              <a:rPr lang="fr-FR" sz="2800" b="1" dirty="0" err="1"/>
              <a:t>Grangent</a:t>
            </a:r>
            <a:endParaRPr lang="fr-FR" sz="2800" b="1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87E2A1A-3F5D-2867-AF7A-3D55EEFAB1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167" y="1794802"/>
            <a:ext cx="6543666" cy="4903864"/>
          </a:xfrm>
        </p:spPr>
      </p:pic>
    </p:spTree>
    <p:extLst>
      <p:ext uri="{BB962C8B-B14F-4D97-AF65-F5344CB8AC3E}">
        <p14:creationId xmlns:p14="http://schemas.microsoft.com/office/powerpoint/2010/main" val="40621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62"/>
    </mc:Choice>
    <mc:Fallback xmlns="">
      <p:transition spd="slow" advTm="6162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C79843-7720-9CFF-946F-EA234319B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800" b="1" dirty="0"/>
              <a:t>Le groupe au bord de l’embarcadère </a:t>
            </a:r>
            <a:br>
              <a:rPr lang="fr-FR" sz="2800" b="1" dirty="0"/>
            </a:br>
            <a:r>
              <a:rPr lang="fr-FR" sz="2800" b="1" dirty="0"/>
              <a:t>Photo 1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AB3F385-B748-C588-42FA-50B989613B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8388" y="1690688"/>
            <a:ext cx="6595224" cy="4946417"/>
          </a:xfrm>
        </p:spPr>
      </p:pic>
    </p:spTree>
    <p:extLst>
      <p:ext uri="{BB962C8B-B14F-4D97-AF65-F5344CB8AC3E}">
        <p14:creationId xmlns:p14="http://schemas.microsoft.com/office/powerpoint/2010/main" val="372394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73"/>
    </mc:Choice>
    <mc:Fallback xmlns="">
      <p:transition spd="slow" advTm="9173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497F44-F0A1-7294-B7F1-0D015B86B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800" b="1" dirty="0"/>
              <a:t>Photo 2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42327C8-0092-15D8-CB7A-C90F28EFBE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6047" y="1770719"/>
            <a:ext cx="6599905" cy="4948187"/>
          </a:xfrm>
        </p:spPr>
      </p:pic>
    </p:spTree>
    <p:extLst>
      <p:ext uri="{BB962C8B-B14F-4D97-AF65-F5344CB8AC3E}">
        <p14:creationId xmlns:p14="http://schemas.microsoft.com/office/powerpoint/2010/main" val="53388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41"/>
    </mc:Choice>
    <mc:Fallback xmlns="">
      <p:transition spd="slow" advTm="924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FA433D-CEA6-98DD-1803-235BB90F8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800" b="1" dirty="0"/>
              <a:t>Dans le hall d’entrée du musée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6D6BBDB-393F-CB84-61A5-EEFCF97925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3584" y="1825625"/>
            <a:ext cx="5804831" cy="4351338"/>
          </a:xfrm>
        </p:spPr>
      </p:pic>
    </p:spTree>
    <p:extLst>
      <p:ext uri="{BB962C8B-B14F-4D97-AF65-F5344CB8AC3E}">
        <p14:creationId xmlns:p14="http://schemas.microsoft.com/office/powerpoint/2010/main" val="384719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88"/>
    </mc:Choice>
    <mc:Fallback xmlns="">
      <p:transition spd="slow" advTm="9488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9755CE-C961-C39E-DEA1-C4A15C2AB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800" b="1" dirty="0"/>
              <a:t>Photo 3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A1942E2-5B9E-79D8-FB83-153C6ACB1E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9222" y="1813977"/>
            <a:ext cx="6673556" cy="4936143"/>
          </a:xfrm>
        </p:spPr>
      </p:pic>
    </p:spTree>
    <p:extLst>
      <p:ext uri="{BB962C8B-B14F-4D97-AF65-F5344CB8AC3E}">
        <p14:creationId xmlns:p14="http://schemas.microsoft.com/office/powerpoint/2010/main" val="72987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74"/>
    </mc:Choice>
    <mc:Fallback xmlns="">
      <p:transition spd="slow" advTm="8474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5C0401-BCE2-1281-F13A-6B61FBE1E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800" dirty="0"/>
              <a:t>Photo 4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7583D66-DF86-C569-A112-6BFCB269D3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5701" y="1771636"/>
            <a:ext cx="6580598" cy="4933712"/>
          </a:xfrm>
        </p:spPr>
      </p:pic>
    </p:spTree>
    <p:extLst>
      <p:ext uri="{BB962C8B-B14F-4D97-AF65-F5344CB8AC3E}">
        <p14:creationId xmlns:p14="http://schemas.microsoft.com/office/powerpoint/2010/main" val="79811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25"/>
    </mc:Choice>
    <mc:Fallback xmlns="">
      <p:transition spd="slow" advTm="10125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47D968-C43E-8ED0-54F3-DD88012E9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8800" dirty="0"/>
              <a:t>Merci</a:t>
            </a:r>
          </a:p>
        </p:txBody>
      </p:sp>
    </p:spTree>
    <p:extLst>
      <p:ext uri="{BB962C8B-B14F-4D97-AF65-F5344CB8AC3E}">
        <p14:creationId xmlns:p14="http://schemas.microsoft.com/office/powerpoint/2010/main" val="415437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18"/>
    </mc:Choice>
    <mc:Fallback xmlns="">
      <p:transition spd="slow" advTm="22118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BCA035-BFE9-B496-3C5C-AC04AED50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800" b="1" dirty="0"/>
              <a:t>Dans l’attente des guides…….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2044C3F-D056-62A5-31FB-97DF494E97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910" y="2245493"/>
            <a:ext cx="4879061" cy="3660775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2ED07A2-AEA8-8FDB-E141-A1B3DEB3DDE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0006" y="2245493"/>
            <a:ext cx="4882753" cy="366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01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54"/>
    </mc:Choice>
    <mc:Fallback xmlns="">
      <p:transition spd="slow" advTm="9754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8E5170-C341-01B2-CF57-37E925FB8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800" b="1" dirty="0"/>
              <a:t>Le savoir faire.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7C26D38-B9BB-5838-5E7F-16D2AC796C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3405" y="1825625"/>
            <a:ext cx="3265190" cy="4351338"/>
          </a:xfrm>
        </p:spPr>
      </p:pic>
    </p:spTree>
    <p:extLst>
      <p:ext uri="{BB962C8B-B14F-4D97-AF65-F5344CB8AC3E}">
        <p14:creationId xmlns:p14="http://schemas.microsoft.com/office/powerpoint/2010/main" val="153508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33"/>
    </mc:Choice>
    <mc:Fallback xmlns="">
      <p:transition spd="slow" advTm="15933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982938-D90B-B725-142F-42371CE9A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Début de la visite…..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122EE72-44E5-0098-7369-DD2025DFB7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3018" y="1825625"/>
            <a:ext cx="5805963" cy="4351338"/>
          </a:xfrm>
        </p:spPr>
      </p:pic>
    </p:spTree>
    <p:extLst>
      <p:ext uri="{BB962C8B-B14F-4D97-AF65-F5344CB8AC3E}">
        <p14:creationId xmlns:p14="http://schemas.microsoft.com/office/powerpoint/2010/main" val="347168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80"/>
    </mc:Choice>
    <mc:Fallback xmlns="">
      <p:transition spd="slow" advTm="1068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CA1614-AB11-7626-80D8-E1392705D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800" b="1" dirty="0"/>
              <a:t>Le vers à soie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B4780C58-A6A6-7CE4-CDE1-76CD1D4227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088" y="1901932"/>
            <a:ext cx="5076602" cy="3806111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C863E88-7F74-DE6A-7F7C-DC5E6AEA041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2235" y="1901932"/>
            <a:ext cx="5077532" cy="3806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34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72"/>
    </mc:Choice>
    <mc:Fallback xmlns="">
      <p:transition spd="slow" advTm="8772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6E95EC-479B-F746-C8A6-F04519798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800" b="1" dirty="0"/>
              <a:t>Suite …….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5647E0F-E01D-FD53-5D15-CB5EB19519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517" y="1856447"/>
            <a:ext cx="4965052" cy="3722420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FAFB5B5-019E-4EAE-F221-75EE68A9793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9515" y="1856447"/>
            <a:ext cx="4968945" cy="372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73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73"/>
    </mc:Choice>
    <mc:Fallback xmlns="">
      <p:transition spd="slow" advTm="7873"/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310</TotalTime>
  <Words>229</Words>
  <Application>Microsoft Macintosh PowerPoint</Application>
  <PresentationFormat>Grand écran</PresentationFormat>
  <Paragraphs>44</Paragraphs>
  <Slides>42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42</vt:i4>
      </vt:variant>
    </vt:vector>
  </HeadingPairs>
  <TitlesOfParts>
    <vt:vector size="47" baseType="lpstr">
      <vt:lpstr>Arial</vt:lpstr>
      <vt:lpstr>Calibri</vt:lpstr>
      <vt:lpstr>Calibri Light</vt:lpstr>
      <vt:lpstr>Google Sans</vt:lpstr>
      <vt:lpstr>Thème Office</vt:lpstr>
      <vt:lpstr>  D E A  Dardilly Environnement et Avenir</vt:lpstr>
      <vt:lpstr>Départ pour Bussières</vt:lpstr>
      <vt:lpstr>Direction musée du TISSAGE et de la SOIERIE.</vt:lpstr>
      <vt:lpstr>Dans le hall d’entrée du musée</vt:lpstr>
      <vt:lpstr>Dans l’attente des guides…….</vt:lpstr>
      <vt:lpstr>Le savoir faire.</vt:lpstr>
      <vt:lpstr>Début de la visite…..</vt:lpstr>
      <vt:lpstr>Le vers à soie</vt:lpstr>
      <vt:lpstr>Suite …….</vt:lpstr>
      <vt:lpstr>Du papillon au tissu de soie, en passant par le mûrier du vers à soie.</vt:lpstr>
      <vt:lpstr>Repiqueuse de papier</vt:lpstr>
      <vt:lpstr>Espace Joseph Marie Jacquard</vt:lpstr>
      <vt:lpstr>Photo Annie B</vt:lpstr>
      <vt:lpstr>Photos Annie B</vt:lpstr>
      <vt:lpstr>Photos Annie B</vt:lpstr>
      <vt:lpstr>Photo Annie B</vt:lpstr>
      <vt:lpstr>Métier à bras</vt:lpstr>
      <vt:lpstr>Explication du métier à bras</vt:lpstr>
      <vt:lpstr>Cartes perforées sur métier à tisser Bruyére &amp; Lanzet  de 1929</vt:lpstr>
      <vt:lpstr>Explications de notre guide sur un autre métier à tisser</vt:lpstr>
      <vt:lpstr>Démonstration……….</vt:lpstr>
      <vt:lpstr>Résultat obtenu </vt:lpstr>
      <vt:lpstr>De fil en fil et de bobine en bobine</vt:lpstr>
      <vt:lpstr>Attention la navette se déplace très vite….. </vt:lpstr>
      <vt:lpstr>Direction le restaurant…Les pierres folles</vt:lpstr>
      <vt:lpstr>Photo Michel G</vt:lpstr>
      <vt:lpstr>  Les tables </vt:lpstr>
      <vt:lpstr>suite</vt:lpstr>
      <vt:lpstr>Photo Michel G</vt:lpstr>
      <vt:lpstr>Sur la Loire au Barrage de Grangent à St Victor sur Loire</vt:lpstr>
      <vt:lpstr>Le Chatelet</vt:lpstr>
      <vt:lpstr>Eglise de l’ermitage du Val-Jésus</vt:lpstr>
      <vt:lpstr>Le Château d'Essalois à Chambles </vt:lpstr>
      <vt:lpstr>Le château de Grangent</vt:lpstr>
      <vt:lpstr>Le mystère du rocher ,visage humain ou animal</vt:lpstr>
      <vt:lpstr>Le barrage de Grangent</vt:lpstr>
      <vt:lpstr>L’arrière du château de Grangent</vt:lpstr>
      <vt:lpstr>Le groupe au bord de l’embarcadère  Photo 1</vt:lpstr>
      <vt:lpstr>Photo 2</vt:lpstr>
      <vt:lpstr>Photo 3</vt:lpstr>
      <vt:lpstr>Photo 4</vt:lpstr>
      <vt:lpstr>Merci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D E A  Dardilly Environnement et Avenir</dc:title>
  <dc:creator>camille fraysse</dc:creator>
  <cp:lastModifiedBy>jeanpierremanin@free.fr</cp:lastModifiedBy>
  <cp:revision>31</cp:revision>
  <dcterms:created xsi:type="dcterms:W3CDTF">2022-09-17T12:28:08Z</dcterms:created>
  <dcterms:modified xsi:type="dcterms:W3CDTF">2022-10-14T16:23:06Z</dcterms:modified>
</cp:coreProperties>
</file>